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62" r:id="rId4"/>
    <p:sldId id="264" r:id="rId5"/>
    <p:sldId id="259" r:id="rId6"/>
    <p:sldId id="260" r:id="rId7"/>
    <p:sldId id="263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17" d="100"/>
          <a:sy n="117" d="100"/>
        </p:scale>
        <p:origin x="3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Hospitalizations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484-0F44-A4EC-F319A1EAA4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484-0F44-A4EC-F319A1EAA4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484-0F44-A4EC-F319A1EAA4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484-0F44-A4EC-F319A1EAA491}"/>
              </c:ext>
            </c:extLst>
          </c:dPt>
          <c:dLbls>
            <c:dLbl>
              <c:idx val="0"/>
              <c:layout>
                <c:manualLayout>
                  <c:x val="-0.13649311321464713"/>
                  <c:y val="0.1023904106943262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84-0F44-A4EC-F319A1EAA491}"/>
                </c:ext>
              </c:extLst>
            </c:dLbl>
            <c:dLbl>
              <c:idx val="1"/>
              <c:layout>
                <c:manualLayout>
                  <c:x val="-0.13250896210657287"/>
                  <c:y val="-7.74713745095131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84-0F44-A4EC-F319A1EAA491}"/>
                </c:ext>
              </c:extLst>
            </c:dLbl>
            <c:dLbl>
              <c:idx val="2"/>
              <c:layout>
                <c:manualLayout>
                  <c:x val="0.11617602708908721"/>
                  <c:y val="-0.158238621141680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84-0F44-A4EC-F319A1EAA491}"/>
                </c:ext>
              </c:extLst>
            </c:dLbl>
            <c:dLbl>
              <c:idx val="3"/>
              <c:layout>
                <c:manualLayout>
                  <c:x val="9.3713503881819787E-2"/>
                  <c:y val="0.1204728486179143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84-0F44-A4EC-F319A1EAA4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Overdose</c:v>
                </c:pt>
                <c:pt idx="1">
                  <c:v>Car Accident</c:v>
                </c:pt>
                <c:pt idx="2">
                  <c:v>Heart Attack</c:v>
                </c:pt>
                <c:pt idx="3">
                  <c:v>Pneumonia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84-0F44-A4EC-F319A1EAA49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18</c:v>
                </c:pt>
                <c:pt idx="2">
                  <c:v>27</c:v>
                </c:pt>
                <c:pt idx="3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0B-5144-BB4B-0D77CAEC4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4022623"/>
        <c:axId val="1034652511"/>
      </c:lineChart>
      <c:catAx>
        <c:axId val="103402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652511"/>
        <c:crosses val="autoZero"/>
        <c:auto val="1"/>
        <c:lblAlgn val="ctr"/>
        <c:lblOffset val="100"/>
        <c:noMultiLvlLbl val="0"/>
      </c:catAx>
      <c:valAx>
        <c:axId val="103465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02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Workers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Nurses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Emory Hospital</c:v>
                </c:pt>
                <c:pt idx="1">
                  <c:v>UAB Hospital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4B-1344-B170-DD15C1BA63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Emory Hospital</c:v>
                </c:pt>
                <c:pt idx="1">
                  <c:v>UAB Hospital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4B-1344-B170-DD15C1BA63D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Staff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Emory Hospital</c:v>
                </c:pt>
                <c:pt idx="1">
                  <c:v>UAB Hospital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4B-1344-B170-DD15C1BA6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7445807"/>
        <c:axId val="1037447535"/>
      </c:barChart>
      <c:catAx>
        <c:axId val="1037445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7447535"/>
        <c:crosses val="autoZero"/>
        <c:auto val="1"/>
        <c:lblAlgn val="ctr"/>
        <c:lblOffset val="100"/>
        <c:noMultiLvlLbl val="0"/>
      </c:catAx>
      <c:valAx>
        <c:axId val="1037447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7445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Hospitalizations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18-E247-A00F-3B5694F96C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B18-E247-A00F-3B5694F96C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B18-E247-A00F-3B5694F96C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B18-E247-A00F-3B5694F96C83}"/>
              </c:ext>
            </c:extLst>
          </c:dPt>
          <c:dLbls>
            <c:dLbl>
              <c:idx val="0"/>
              <c:layout>
                <c:manualLayout>
                  <c:x val="-0.13649311321464713"/>
                  <c:y val="0.1023904106943262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18-E247-A00F-3B5694F96C83}"/>
                </c:ext>
              </c:extLst>
            </c:dLbl>
            <c:dLbl>
              <c:idx val="1"/>
              <c:layout>
                <c:manualLayout>
                  <c:x val="-0.13250896210657287"/>
                  <c:y val="-7.74713745095131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18-E247-A00F-3B5694F96C83}"/>
                </c:ext>
              </c:extLst>
            </c:dLbl>
            <c:dLbl>
              <c:idx val="2"/>
              <c:layout>
                <c:manualLayout>
                  <c:x val="0.11617602708908721"/>
                  <c:y val="-0.158238621141680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18-E247-A00F-3B5694F96C83}"/>
                </c:ext>
              </c:extLst>
            </c:dLbl>
            <c:dLbl>
              <c:idx val="3"/>
              <c:layout>
                <c:manualLayout>
                  <c:x val="9.3713503881819787E-2"/>
                  <c:y val="0.1204728486179143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18-E247-A00F-3B5694F96C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Overdose</c:v>
                </c:pt>
                <c:pt idx="1">
                  <c:v>Car Accident</c:v>
                </c:pt>
                <c:pt idx="2">
                  <c:v>Heart Attack</c:v>
                </c:pt>
                <c:pt idx="3">
                  <c:v>Pneumonia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B18-E247-A00F-3B5694F96C8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9473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1729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375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123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552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4/12/23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415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4/12/23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5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4/12/23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679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4/12/23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4/12/23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648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4/12/23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727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4/12/23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policyadvocacy.org/sites/icpa/files/downloads/icpa_policy_briefs_essential_guide.pdf" TargetMode="External"/><Relationship Id="rId2" Type="http://schemas.openxmlformats.org/officeDocument/2006/relationships/hyperlink" Target="https://econ372s23.classes.ianmccarthyecon.com/assignment/project/#final-policy-brie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beccakreitzer.com/wp-content/uploads/2020/05/Clapacs_Race-and-Homeownership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DC400B19-3020-E7E2-C3CB-8C25EEC398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2303" r="8831"/>
          <a:stretch/>
        </p:blipFill>
        <p:spPr>
          <a:xfrm>
            <a:off x="3068" y="-1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A4E5CA-0F43-054C-C89A-E80336E4F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238" y="1145080"/>
            <a:ext cx="9090476" cy="2179601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POLICY BRIEF NEXT STEPS: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5F14F-4489-9EF4-C2FB-146608402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9029" y="3774105"/>
            <a:ext cx="6190895" cy="1633040"/>
          </a:xfrm>
        </p:spPr>
        <p:txBody>
          <a:bodyPr anchor="t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Presented by Rachel </a:t>
            </a:r>
            <a:r>
              <a:rPr lang="en-US" dirty="0" err="1">
                <a:solidFill>
                  <a:srgbClr val="FFFFFF"/>
                </a:solidFill>
              </a:rPr>
              <a:t>Clohan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5A2CBEC-4F23-437D-9D03-9968C9B79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94120" y="-1094120"/>
            <a:ext cx="1085312" cy="3273554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8356" y="353329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264A856-A4F6-4068-9AC3-7B38A00DA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2983E8C-44FB-463B-B6B0-B53E96ACC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6AD7FCC-3422-42C3-A2AD-69ADFEA6E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4ECA670-C540-4DCE-8F03-EC843D518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ECB6083-DDE0-460C-987E-E64587630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378004C4-6786-473C-BB2A-AAA6EF1151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455376B6-DAB5-4A34-A8BE-15DE02CAF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EC2A85A1-668E-48DF-A484-FADE64BE6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D16C5EE-54EB-4800-8860-E622EEDE84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39453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883D-ED34-92CF-D106-5DD2D289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895927"/>
            <a:ext cx="10077557" cy="1325563"/>
          </a:xfrm>
        </p:spPr>
        <p:txBody>
          <a:bodyPr/>
          <a:lstStyle/>
          <a:p>
            <a:r>
              <a:rPr lang="en-US" dirty="0"/>
              <a:t>Main issues from factsheets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B356-8EEE-3FCB-D3FB-A08D8FA27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413028"/>
            <a:ext cx="10730112" cy="3549045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Outlining a problem with no clear solutions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Providing a solution without identifying a problem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Not connecting the problem and the solution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Lacking economic analysis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Normative statements as motivation or stating assumptions without citation or reasoning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1116ECA-705E-519A-A69F-56C46940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1" y="71861"/>
            <a:ext cx="4368219" cy="1325563"/>
          </a:xfrm>
        </p:spPr>
        <p:txBody>
          <a:bodyPr/>
          <a:lstStyle/>
          <a:p>
            <a:r>
              <a:rPr lang="en-US" dirty="0"/>
              <a:t>Economic analysis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F75112-69B5-2166-F60F-AF3AA17D7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1" y="1397424"/>
            <a:ext cx="4845387" cy="780439"/>
          </a:xfrm>
        </p:spPr>
        <p:txBody>
          <a:bodyPr>
            <a:normAutofit/>
          </a:bodyPr>
          <a:lstStyle/>
          <a:p>
            <a:r>
              <a:rPr lang="en-US" sz="2400" dirty="0"/>
              <a:t>Economics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4883396-3866-9BF8-772E-7784D2978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0" y="2390548"/>
            <a:ext cx="4845387" cy="3070028"/>
          </a:xfrm>
        </p:spPr>
        <p:txBody>
          <a:bodyPr>
            <a:normAutofit/>
          </a:bodyPr>
          <a:lstStyle/>
          <a:p>
            <a:r>
              <a:rPr lang="en-US" dirty="0"/>
              <a:t>“This may reduce the supply of physicians because of increased costs”</a:t>
            </a:r>
          </a:p>
          <a:p>
            <a:r>
              <a:rPr lang="en-US" dirty="0"/>
              <a:t>“This has potential for adverse selection, moral hazards, or tragedy of the commons because ___”</a:t>
            </a:r>
          </a:p>
          <a:p>
            <a:r>
              <a:rPr lang="en-US" dirty="0"/>
              <a:t>“It may not be effective because it incentivizes physicians to misreport conditions in order to avoid the regulations”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85F52D-502B-C6C2-E12F-1D83BDAA2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390591"/>
            <a:ext cx="4869249" cy="780439"/>
          </a:xfrm>
        </p:spPr>
        <p:txBody>
          <a:bodyPr>
            <a:normAutofit/>
          </a:bodyPr>
          <a:lstStyle/>
          <a:p>
            <a:r>
              <a:rPr lang="en-US" sz="2400" dirty="0"/>
              <a:t>Not economics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2BD5F5-043F-6FC6-9E5B-003F14FC6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9" y="2390548"/>
            <a:ext cx="4869249" cy="1838679"/>
          </a:xfrm>
        </p:spPr>
        <p:txBody>
          <a:bodyPr>
            <a:normAutofit/>
          </a:bodyPr>
          <a:lstStyle/>
          <a:p>
            <a:r>
              <a:rPr lang="en-US" dirty="0"/>
              <a:t>“Physicians/policy makers/lobbyists won’t like it </a:t>
            </a:r>
            <a:r>
              <a:rPr lang="en-US" dirty="0">
                <a:sym typeface="Wingdings" pitchFamily="2" charset="2"/>
              </a:rPr>
              <a:t>”</a:t>
            </a:r>
          </a:p>
          <a:p>
            <a:r>
              <a:rPr lang="en-US" dirty="0"/>
              <a:t>“It might increase costs” </a:t>
            </a:r>
          </a:p>
          <a:p>
            <a:r>
              <a:rPr lang="en-US" dirty="0"/>
              <a:t>“More people will be insured”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5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00562-FCB4-1423-78BF-2A909CF1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 good policy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9AFB-5CD1-3FDF-577F-5CA81EA53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3178629"/>
            <a:ext cx="4492597" cy="289230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Aims to fix one specific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Is unambiguous and clear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“States should expand Medicaid to cover anyone living within 175% of the federal poverty line”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2642C3-BC4F-C6DE-3172-A2A75EEFE01F}"/>
              </a:ext>
            </a:extLst>
          </p:cNvPr>
          <p:cNvSpPr txBox="1"/>
          <p:nvPr/>
        </p:nvSpPr>
        <p:spPr>
          <a:xfrm>
            <a:off x="609600" y="2500416"/>
            <a:ext cx="431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Specific Policy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FF8914-1A66-EEF1-517F-E2E7FA17DDAD}"/>
              </a:ext>
            </a:extLst>
          </p:cNvPr>
          <p:cNvSpPr txBox="1"/>
          <p:nvPr/>
        </p:nvSpPr>
        <p:spPr>
          <a:xfrm>
            <a:off x="6096000" y="2500416"/>
            <a:ext cx="4321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Broad Goal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09EF958-7C1C-E027-6D1E-276928DB45A3}"/>
              </a:ext>
            </a:extLst>
          </p:cNvPr>
          <p:cNvSpPr txBox="1">
            <a:spLocks/>
          </p:cNvSpPr>
          <p:nvPr/>
        </p:nvSpPr>
        <p:spPr>
          <a:xfrm>
            <a:off x="6010515" y="3178629"/>
            <a:ext cx="4492597" cy="2892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Aims to fix a general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Could have multiple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“States should help more people buy insurance”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68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791F2-CEE4-E58C-7BE8-1F7915EC1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y’all: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D08DB-3526-C541-B6EC-34C2E1D1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Should we incorporate information from the factsheet into the final brief?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Is the bibliography included in the page limit/ format/in-text citations?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Graphs?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What kind?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Made yourself or from a source?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Focus on graphs vs statistical method?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Grading/expectations?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Resources?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29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43E18-E00D-B3A9-ECDE-D5D766F1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44" y="471870"/>
            <a:ext cx="10784541" cy="1325563"/>
          </a:xfrm>
        </p:spPr>
        <p:txBody>
          <a:bodyPr/>
          <a:lstStyle/>
          <a:p>
            <a:r>
              <a:rPr lang="en-US" dirty="0"/>
              <a:t>What is the best way to present information?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50C290D-DE88-391F-84D1-6A5965D092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680939"/>
              </p:ext>
            </p:extLst>
          </p:nvPr>
        </p:nvGraphicFramePr>
        <p:xfrm>
          <a:off x="235404" y="2711753"/>
          <a:ext cx="3693886" cy="3210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103FE00-0F59-59FE-0A01-05D78F0CAC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3133670"/>
              </p:ext>
            </p:extLst>
          </p:nvPr>
        </p:nvGraphicFramePr>
        <p:xfrm>
          <a:off x="4124551" y="2988734"/>
          <a:ext cx="3572329" cy="288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0B691A-91FD-AAAB-026F-DC72DC41C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3553043"/>
              </p:ext>
            </p:extLst>
          </p:nvPr>
        </p:nvGraphicFramePr>
        <p:xfrm>
          <a:off x="8033657" y="2814563"/>
          <a:ext cx="3008085" cy="30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6116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50A7-8388-64B6-331B-6F2756FB2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460496"/>
            <a:ext cx="10653912" cy="1325563"/>
          </a:xfrm>
        </p:spPr>
        <p:txBody>
          <a:bodyPr/>
          <a:lstStyle/>
          <a:p>
            <a:r>
              <a:rPr lang="en-US" dirty="0"/>
              <a:t>What is the best way to present information?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A0EC56-02FB-9392-D577-D679813CF3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464697"/>
              </p:ext>
            </p:extLst>
          </p:nvPr>
        </p:nvGraphicFramePr>
        <p:xfrm>
          <a:off x="1057276" y="2872740"/>
          <a:ext cx="10077448" cy="1112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19362">
                  <a:extLst>
                    <a:ext uri="{9D8B030D-6E8A-4147-A177-3AD203B41FA5}">
                      <a16:colId xmlns:a16="http://schemas.microsoft.com/office/drawing/2014/main" val="2661334535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35424191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3822294188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1684088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Doctors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48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Emory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23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UAB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583396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B50CD52-D979-DAC7-3A22-964060D22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414597"/>
              </p:ext>
            </p:extLst>
          </p:nvPr>
        </p:nvGraphicFramePr>
        <p:xfrm>
          <a:off x="3313898" y="4246638"/>
          <a:ext cx="5564204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82102">
                  <a:extLst>
                    <a:ext uri="{9D8B030D-6E8A-4147-A177-3AD203B41FA5}">
                      <a16:colId xmlns:a16="http://schemas.microsoft.com/office/drawing/2014/main" val="1521446940"/>
                    </a:ext>
                  </a:extLst>
                </a:gridCol>
                <a:gridCol w="2782102">
                  <a:extLst>
                    <a:ext uri="{9D8B030D-6E8A-4147-A177-3AD203B41FA5}">
                      <a16:colId xmlns:a16="http://schemas.microsoft.com/office/drawing/2014/main" val="1591753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Potential “policy”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Grade Improvement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027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Creating study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309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Re-writing 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07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Practicing problems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06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Studying with classmates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29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76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EA2E-2DFF-D5F4-DF73-4492B6A8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criteria/resources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C5853-4381-4B34-B7F3-C02EDF4CE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6" y="2641628"/>
            <a:ext cx="11502997" cy="354904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Please read the </a:t>
            </a:r>
            <a:r>
              <a:rPr lang="en-US" dirty="0">
                <a:hlinkClick r:id="rId2"/>
              </a:rPr>
              <a:t>rubric</a:t>
            </a:r>
            <a:r>
              <a:rPr lang="en-US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Examples </a:t>
            </a:r>
            <a:r>
              <a:rPr lang="en-US" dirty="0">
                <a:hlinkClick r:id="rId3"/>
              </a:rPr>
              <a:t>1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2</a:t>
            </a:r>
            <a:r>
              <a:rPr lang="en-US" dirty="0"/>
              <a:t> — even these aren’t perfect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Canva, PowerPoint/Google Slides, Word/Google Docs, Adobe Illustrator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final product should include information from the factsheet/annotated bibliography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99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D0D2DA-0C9D-775B-EC56-89CB6FD68656}"/>
              </a:ext>
            </a:extLst>
          </p:cNvPr>
          <p:cNvSpPr txBox="1"/>
          <p:nvPr/>
        </p:nvSpPr>
        <p:spPr>
          <a:xfrm>
            <a:off x="217715" y="315685"/>
            <a:ext cx="50836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This is the introduction</a:t>
            </a:r>
          </a:p>
          <a:p>
            <a:r>
              <a:rPr lang="en-US" dirty="0"/>
              <a:t>This is a surprising/not commonly known statistic about the topic (citation 1).</a:t>
            </a:r>
          </a:p>
          <a:p>
            <a:r>
              <a:rPr lang="en-US" dirty="0"/>
              <a:t>This is why we care about this topic (economic theory, cost, magnitude, externalities,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This is how the problem has changed/evolved that makes it important to address now (citation 2).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1F57126-966F-72D8-14FD-18F524D283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887103"/>
              </p:ext>
            </p:extLst>
          </p:nvPr>
        </p:nvGraphicFramePr>
        <p:xfrm>
          <a:off x="0" y="2721430"/>
          <a:ext cx="3374118" cy="2960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A0D5111-3A50-F93F-FB75-5F78465BDED9}"/>
              </a:ext>
            </a:extLst>
          </p:cNvPr>
          <p:cNvSpPr txBox="1"/>
          <p:nvPr/>
        </p:nvSpPr>
        <p:spPr>
          <a:xfrm>
            <a:off x="0" y="5943600"/>
            <a:ext cx="6096000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References</a:t>
            </a:r>
          </a:p>
          <a:p>
            <a:r>
              <a:rPr lang="en-US" dirty="0"/>
              <a:t>Citation 1</a:t>
            </a:r>
          </a:p>
          <a:p>
            <a:r>
              <a:rPr lang="en-US" dirty="0"/>
              <a:t>Citation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C52220-67A9-1648-41EC-E8F393315EFE}"/>
              </a:ext>
            </a:extLst>
          </p:cNvPr>
          <p:cNvSpPr txBox="1"/>
          <p:nvPr/>
        </p:nvSpPr>
        <p:spPr>
          <a:xfrm>
            <a:off x="6096000" y="5943600"/>
            <a:ext cx="6096000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Citation 3</a:t>
            </a:r>
          </a:p>
          <a:p>
            <a:r>
              <a:rPr lang="en-US" dirty="0"/>
              <a:t>Citation 4</a:t>
            </a:r>
          </a:p>
          <a:p>
            <a:r>
              <a:rPr lang="en-US" dirty="0"/>
              <a:t>Citation 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CA7D1-0430-DB40-5247-EFE4A5A2DE12}"/>
              </a:ext>
            </a:extLst>
          </p:cNvPr>
          <p:cNvSpPr txBox="1"/>
          <p:nvPr/>
        </p:nvSpPr>
        <p:spPr>
          <a:xfrm>
            <a:off x="3374118" y="2140902"/>
            <a:ext cx="51711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This is the main content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These are bullet points providing background information and outlining the problem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This is evidence found by a credible source (citation 3)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This explains the graph to the left which is additional information from citation 3.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This is the framing of how we could view that evidence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This is an explanation of the table above (citation 4)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This is the conclusion</a:t>
            </a:r>
          </a:p>
          <a:p>
            <a:endParaRPr lang="en-US" dirty="0"/>
          </a:p>
          <a:p>
            <a:endParaRPr lang="en-US" dirty="0"/>
          </a:p>
          <a:p>
            <a:pPr algn="ctr"/>
            <a:endParaRPr lang="en-US" b="1" dirty="0"/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955FB749-715B-9DEC-6B6C-EFD73F87CF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411500"/>
              </p:ext>
            </p:extLst>
          </p:nvPr>
        </p:nvGraphicFramePr>
        <p:xfrm>
          <a:off x="5301343" y="186673"/>
          <a:ext cx="6770916" cy="1112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35629">
                  <a:extLst>
                    <a:ext uri="{9D8B030D-6E8A-4147-A177-3AD203B41FA5}">
                      <a16:colId xmlns:a16="http://schemas.microsoft.com/office/drawing/2014/main" val="2661334535"/>
                    </a:ext>
                  </a:extLst>
                </a:gridCol>
                <a:gridCol w="1349829">
                  <a:extLst>
                    <a:ext uri="{9D8B030D-6E8A-4147-A177-3AD203B41FA5}">
                      <a16:colId xmlns:a16="http://schemas.microsoft.com/office/drawing/2014/main" val="354241910"/>
                    </a:ext>
                  </a:extLst>
                </a:gridCol>
                <a:gridCol w="1692729">
                  <a:extLst>
                    <a:ext uri="{9D8B030D-6E8A-4147-A177-3AD203B41FA5}">
                      <a16:colId xmlns:a16="http://schemas.microsoft.com/office/drawing/2014/main" val="3822294188"/>
                    </a:ext>
                  </a:extLst>
                </a:gridCol>
                <a:gridCol w="1692729">
                  <a:extLst>
                    <a:ext uri="{9D8B030D-6E8A-4147-A177-3AD203B41FA5}">
                      <a16:colId xmlns:a16="http://schemas.microsoft.com/office/drawing/2014/main" val="1684088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Doctors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48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Emory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23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UAB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58339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6176EDD-9DAD-2D48-3506-0A12B143D30B}"/>
              </a:ext>
            </a:extLst>
          </p:cNvPr>
          <p:cNvSpPr txBox="1"/>
          <p:nvPr/>
        </p:nvSpPr>
        <p:spPr>
          <a:xfrm>
            <a:off x="8479972" y="1447800"/>
            <a:ext cx="36467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This is my policy solution</a:t>
            </a:r>
            <a:endParaRPr lang="en-US" dirty="0"/>
          </a:p>
          <a:p>
            <a:r>
              <a:rPr lang="en-US" dirty="0"/>
              <a:t>This is the outline of the specific policy I am recommending</a:t>
            </a:r>
          </a:p>
          <a:p>
            <a:r>
              <a:rPr lang="en-US" dirty="0"/>
              <a:t>This is evidence supporting the policy (citation 5)</a:t>
            </a:r>
          </a:p>
          <a:p>
            <a:r>
              <a:rPr lang="en-US" dirty="0"/>
              <a:t>This is a brief discussion of constraints, counterarguments, and barriers </a:t>
            </a:r>
          </a:p>
          <a:p>
            <a:r>
              <a:rPr lang="en-US" dirty="0"/>
              <a:t>This is research as to why those might not hold in these circumstances (citation 2)</a:t>
            </a:r>
          </a:p>
        </p:txBody>
      </p:sp>
      <p:pic>
        <p:nvPicPr>
          <p:cNvPr id="14" name="Graphic 13" descr="Inpatient with solid fill">
            <a:extLst>
              <a:ext uri="{FF2B5EF4-FFF2-40B4-BE49-F238E27FC236}">
                <a16:creationId xmlns:a16="http://schemas.microsoft.com/office/drawing/2014/main" id="{6A593D90-2105-96E9-B5A4-5EC1F772A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06542" y="4606775"/>
            <a:ext cx="1317171" cy="131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0096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6686</TotalTime>
  <Words>563</Words>
  <Application>Microsoft Macintosh PowerPoint</Application>
  <PresentationFormat>Widescreen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 Next LT Pro Light</vt:lpstr>
      <vt:lpstr>Georgia Pro Semibold</vt:lpstr>
      <vt:lpstr>RocaVTI</vt:lpstr>
      <vt:lpstr>POLICY BRIEF NEXT STEPS:</vt:lpstr>
      <vt:lpstr>Main issues from factsheets</vt:lpstr>
      <vt:lpstr>Economic analysis</vt:lpstr>
      <vt:lpstr>What does a good policy look like?</vt:lpstr>
      <vt:lpstr>Questions from y’all:</vt:lpstr>
      <vt:lpstr>What is the best way to present information?</vt:lpstr>
      <vt:lpstr>What is the best way to present information?</vt:lpstr>
      <vt:lpstr>Grading criteria/resources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NEXT STEPS:</dc:title>
  <dc:creator>Rachel Clohan</dc:creator>
  <cp:lastModifiedBy>Rachel Clohan</cp:lastModifiedBy>
  <cp:revision>9</cp:revision>
  <dcterms:created xsi:type="dcterms:W3CDTF">2023-04-12T23:25:24Z</dcterms:created>
  <dcterms:modified xsi:type="dcterms:W3CDTF">2023-04-17T14:52:11Z</dcterms:modified>
</cp:coreProperties>
</file>