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  <p:sldId id="262" r:id="rId4"/>
    <p:sldId id="264" r:id="rId5"/>
    <p:sldId id="259" r:id="rId6"/>
    <p:sldId id="260" r:id="rId7"/>
    <p:sldId id="263" r:id="rId8"/>
    <p:sldId id="261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>
      <p:cViewPr varScale="1">
        <p:scale>
          <a:sx n="117" d="100"/>
          <a:sy n="117" d="100"/>
        </p:scale>
        <p:origin x="36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Hospitalizations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484-0F44-A4EC-F319A1EAA49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6484-0F44-A4EC-F319A1EAA49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484-0F44-A4EC-F319A1EAA49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6484-0F44-A4EC-F319A1EAA491}"/>
              </c:ext>
            </c:extLst>
          </c:dPt>
          <c:dLbls>
            <c:dLbl>
              <c:idx val="0"/>
              <c:layout>
                <c:manualLayout>
                  <c:x val="-0.13649311321464713"/>
                  <c:y val="0.1023904106943262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484-0F44-A4EC-F319A1EAA491}"/>
                </c:ext>
              </c:extLst>
            </c:dLbl>
            <c:dLbl>
              <c:idx val="1"/>
              <c:layout>
                <c:manualLayout>
                  <c:x val="-0.13250896210657287"/>
                  <c:y val="-7.747137450951317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484-0F44-A4EC-F319A1EAA491}"/>
                </c:ext>
              </c:extLst>
            </c:dLbl>
            <c:dLbl>
              <c:idx val="2"/>
              <c:layout>
                <c:manualLayout>
                  <c:x val="0.11617602708908721"/>
                  <c:y val="-0.1582386211416801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484-0F44-A4EC-F319A1EAA491}"/>
                </c:ext>
              </c:extLst>
            </c:dLbl>
            <c:dLbl>
              <c:idx val="3"/>
              <c:layout>
                <c:manualLayout>
                  <c:x val="9.3713503881819787E-2"/>
                  <c:y val="0.1204728486179143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484-0F44-A4EC-F319A1EAA4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Overdose</c:v>
                </c:pt>
                <c:pt idx="1">
                  <c:v>Car Accident</c:v>
                </c:pt>
                <c:pt idx="2">
                  <c:v>Heart Attack</c:v>
                </c:pt>
                <c:pt idx="3">
                  <c:v>Pneumonia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</c:v>
                </c:pt>
                <c:pt idx="1">
                  <c:v>3</c:v>
                </c:pt>
                <c:pt idx="2">
                  <c:v>10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84-0F44-A4EC-F319A1EAA49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Sales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Cars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</c:v>
                </c:pt>
                <c:pt idx="1">
                  <c:v>18</c:v>
                </c:pt>
                <c:pt idx="2">
                  <c:v>27</c:v>
                </c:pt>
                <c:pt idx="3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90B-5144-BB4B-0D77CAEC48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34022623"/>
        <c:axId val="1034652511"/>
      </c:lineChart>
      <c:catAx>
        <c:axId val="1034022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4652511"/>
        <c:crosses val="autoZero"/>
        <c:auto val="1"/>
        <c:lblAlgn val="ctr"/>
        <c:lblOffset val="100"/>
        <c:noMultiLvlLbl val="0"/>
      </c:catAx>
      <c:valAx>
        <c:axId val="1034652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40226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Workers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Nurses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Emory Hospital</c:v>
                </c:pt>
                <c:pt idx="1">
                  <c:v>UAB Hospital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4B-1344-B170-DD15C1BA63D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Doctors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Emory Hospital</c:v>
                </c:pt>
                <c:pt idx="1">
                  <c:v>UAB Hospital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4B-1344-B170-DD15C1BA63D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Staff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Emory Hospital</c:v>
                </c:pt>
                <c:pt idx="1">
                  <c:v>UAB Hospital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70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4B-1344-B170-DD15C1BA63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37445807"/>
        <c:axId val="1037447535"/>
      </c:barChart>
      <c:catAx>
        <c:axId val="10374458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7447535"/>
        <c:crosses val="autoZero"/>
        <c:auto val="1"/>
        <c:lblAlgn val="ctr"/>
        <c:lblOffset val="100"/>
        <c:noMultiLvlLbl val="0"/>
      </c:catAx>
      <c:valAx>
        <c:axId val="10374475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74458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Hospitalizations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B18-E247-A00F-3B5694F96C8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B18-E247-A00F-3B5694F96C8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B18-E247-A00F-3B5694F96C8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B18-E247-A00F-3B5694F96C83}"/>
              </c:ext>
            </c:extLst>
          </c:dPt>
          <c:dLbls>
            <c:dLbl>
              <c:idx val="0"/>
              <c:layout>
                <c:manualLayout>
                  <c:x val="-0.13649311321464713"/>
                  <c:y val="0.1023904106943262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B18-E247-A00F-3B5694F96C83}"/>
                </c:ext>
              </c:extLst>
            </c:dLbl>
            <c:dLbl>
              <c:idx val="1"/>
              <c:layout>
                <c:manualLayout>
                  <c:x val="-0.13250896210657287"/>
                  <c:y val="-7.747137450951317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B18-E247-A00F-3B5694F96C83}"/>
                </c:ext>
              </c:extLst>
            </c:dLbl>
            <c:dLbl>
              <c:idx val="2"/>
              <c:layout>
                <c:manualLayout>
                  <c:x val="0.11617602708908721"/>
                  <c:y val="-0.1582386211416801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B18-E247-A00F-3B5694F96C83}"/>
                </c:ext>
              </c:extLst>
            </c:dLbl>
            <c:dLbl>
              <c:idx val="3"/>
              <c:layout>
                <c:manualLayout>
                  <c:x val="9.3713503881819787E-2"/>
                  <c:y val="0.1204728486179143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B18-E247-A00F-3B5694F96C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Overdose</c:v>
                </c:pt>
                <c:pt idx="1">
                  <c:v>Car Accident</c:v>
                </c:pt>
                <c:pt idx="2">
                  <c:v>Heart Attack</c:v>
                </c:pt>
                <c:pt idx="3">
                  <c:v>Pneumonia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</c:v>
                </c:pt>
                <c:pt idx="1">
                  <c:v>3</c:v>
                </c:pt>
                <c:pt idx="2">
                  <c:v>10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B18-E247-A00F-3B5694F96C83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22F66-727D-4150-ADA5-49CF3A0F6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352" y="1122363"/>
            <a:ext cx="10072922" cy="1978346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9A1FE-C39F-4D7C-B93D-F8C203A1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352" y="3509963"/>
            <a:ext cx="10072922" cy="1747837"/>
          </a:xfrm>
        </p:spPr>
        <p:txBody>
          <a:bodyPr>
            <a:normAutofit/>
          </a:bodyPr>
          <a:lstStyle>
            <a:lvl1pPr marL="0" indent="0" algn="l">
              <a:buNone/>
              <a:defRPr sz="2000" i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08AAC-7D41-4304-8D59-EF34B23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524C6359-9BB8-4148-8114-537E698DA205}" type="datetime1">
              <a:rPr lang="en-US" smtClean="0"/>
              <a:t>4/12/23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078-DE22-4F23-8B48-21FB1415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352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C1F5-608B-4335-9F2A-17F63D5F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1B01909-73B8-4486-A749-C643B1D7E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5E279D86-4533-45F1-B0AA-D237399A5ED5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764FD722-CB31-4326-ADD8-CBA52FD1FF5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24E4BCEC-8B0A-444E-8509-1B3BB0449E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9DB36622-1DC7-4B17-8984-588BA8999FF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51B97AF0-1974-42B9-B5FC-A332C52E827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5A298AD-BE5D-4BE1-8CDF-DBFB42D63FE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94736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F2C5-A3FC-44EF-BA15-CEC83C83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040D3-67DB-455C-AD79-49E185DB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2B07A-258E-42DD-9A68-2C76F7D5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9BD0-10DB-43E7-8F22-40B3D51B8FC3}" type="datetime1">
              <a:rPr lang="en-US" smtClean="0"/>
              <a:t>4/12/23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E9BC-3BB8-40CD-9294-59A2E59E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3979D-5589-4770-9D29-046F2B50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12EF7969-DB38-4989-A65C-9D190A245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33456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2145BE25-C437-45FE-A3D3-BBAAF108CC9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4A9D0FA0-682C-4076-B779-D865AEEFC66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B60163C-1A2D-4F00-BC61-8A3C11E2D2BE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3FF8D873-9CF9-4A0A-A7B8-875C0B8233D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2B645470-F624-4417-A8A4-FC242E43C9DB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ECC7EFEF-6B2A-4210-9275-0077ACF2827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17296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693CD-CB65-4F37-A6DA-F300B93C1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974374" y="787067"/>
            <a:ext cx="2628900" cy="53898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8D117-7AE6-4831-9867-5145F64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25719" y="787067"/>
            <a:ext cx="7039402" cy="53898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88CF8-397F-485E-8081-AFA4DAD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C79C-F566-427A-93F6-434A4E613134}" type="datetime1">
              <a:rPr lang="en-US" smtClean="0"/>
              <a:t>4/12/23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E4773-4660-4F21-83CF-1A449395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59537-EB47-40FA-893E-785D6FE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88F505F-2957-41FC-9AAA-962853A67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5400000">
            <a:off x="7283627" y="125032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091A36EB-8545-4EFE-B619-165D36D644D1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8D075D29-6706-486B-A55A-13866882BA88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FAE751A-10F0-48F2-BBC3-D2FE499B34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52289CAF-683C-4BCC-8AA5-95A3BF799B0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BC8403A-C46F-4DA1-A015-00A80215F289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A797D957-3A2C-42DF-B73E-CBB47BE036B7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4375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B4A7-C566-48F4-B4B8-3A5E7B6C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93F5-BC8B-452C-ACE2-C7E01D1B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49B3-A57D-46C5-8462-0C52509F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/>
          <a:p>
            <a:fld id="{9376191F-481E-48E9-BB9A-369A67A7362D}" type="datetime1">
              <a:rPr lang="en-US" smtClean="0"/>
              <a:t>4/12/23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C810-EAF4-4D86-84DD-2E574122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E738-8574-490B-974B-9AD3B2AA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AC552FEA-472E-4E74-B31D-531852C19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059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41DF3078-C636-4776-A616-D5BF3BC280C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0D1A27FA-1310-4BC3-A071-1566746B2FB1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99ACB9EB-84FE-4B33-9EF9-4EC7DAC25DD5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826E5EFB-0EF9-4DB8-99CB-5DD72009DB2C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86238E12-0689-4123-8B2E-E1CCFCC4C88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8538CF67-A00E-4955-A447-001BE02E771A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01238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764E-4B3D-4B6A-A210-B50E4F60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10072922" cy="2313641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0AEC2-B6E6-4C09-A16F-5E2A1C9A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3509963"/>
            <a:ext cx="10072922" cy="25796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7CAB-B545-4E42-BB5A-F1DAA93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77DE-DD04-48CC-9C18-7BE9FF2DEB6B}" type="datetime1">
              <a:rPr lang="en-US" smtClean="0"/>
              <a:t>4/12/23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720B-7E58-43F4-9659-ADB2403A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5F53F-2FA5-4B5C-A151-F07BBC0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37B4CDD2-E09A-418A-9131-FBDEE440A1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8852E5FB-B268-4CCA-8E55-803038F7A00D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A1C9CBB3-97C0-4A35-9088-C69233F5CEE7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1610871-AEE9-46EB-9D27-BA1D9D688124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27478059-2A11-484D-A2D7-199F74778E50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0EC0886-DDB9-47F1-9414-C121C1D3F954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66A10427-DF20-4284-B215-EABA4D366E20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25524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73D3-0F03-4BF4-831F-34E80BAC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09409-59F2-486F-A6D0-FAEE8FFF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5717" y="2521885"/>
            <a:ext cx="4645152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87241-B390-47A6-8070-C3D4652F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2136" y="2521885"/>
            <a:ext cx="4611138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0B360-2ACA-4B93-9439-591B6D3F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55ED-7101-4D18-A8AE-3B5E4CB87EA5}" type="datetime1">
              <a:rPr lang="en-US" smtClean="0"/>
              <a:t>4/12/23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73E2-CF78-404C-A86F-E70A284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8F42A-11E1-42A0-8ECF-A5BBA3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0CB61A83-9419-49FC-8074-2AB3D34FA8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963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BCD12E57-97FB-48D8-81CC-7C37E8947CB4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E487641C-E83B-4134-88C9-1D23D5FA1836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B99AB7A6-A88C-44E1-A9DE-4126B957F88A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FF0D518-1D17-44C7-BF73-7C980481DB5B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A7A3E12-61E8-41A0-A459-15BF375FA945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9E5E4A56-9100-4D60-8A34-0FE116F41FF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04159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CA31-EE14-41DD-9914-DA713822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7"/>
            <a:ext cx="100729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2AB6-1657-4AE2-8607-2C77A25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521884"/>
            <a:ext cx="4845387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A6DC0-D4D5-4164-A3FD-6BB5CBB2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0352" y="3366390"/>
            <a:ext cx="4845387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B35F8-95F3-43D1-8917-5836BAA90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34025" y="2521884"/>
            <a:ext cx="4869249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639E7-F4A3-4ADE-B290-0A4F9761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34025" y="3366390"/>
            <a:ext cx="4869249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F296B-429F-4DFC-ABC3-0A078EA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F23D-51F6-4C94-8CD5-B9ABBF67EE23}" type="datetime1">
              <a:rPr lang="en-US" smtClean="0"/>
              <a:t>4/12/23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103B9-D521-4910-AC15-F12F25CB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3A6D9-123D-492C-B5CE-294EF2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53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2A22-4B4D-4F58-9783-A0469DA4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8" y="787068"/>
            <a:ext cx="1007755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EE610-5457-4E8C-B568-B8D56077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702F-6367-4FD1-89A8-3744BE6BA9A2}" type="datetime1">
              <a:rPr lang="en-US" smtClean="0"/>
              <a:t>4/12/23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57BB-288A-4A30-A4EC-FF0537BC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4C89-B968-4A85-A035-E2997A5F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aphic 78">
            <a:extLst>
              <a:ext uri="{FF2B5EF4-FFF2-40B4-BE49-F238E27FC236}">
                <a16:creationId xmlns:a16="http://schemas.microsoft.com/office/drawing/2014/main" id="{AC45ECC6-E29C-40EF-A7C9-5A17DAFD42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5233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7" name="Graphic 78">
              <a:extLst>
                <a:ext uri="{FF2B5EF4-FFF2-40B4-BE49-F238E27FC236}">
                  <a16:creationId xmlns:a16="http://schemas.microsoft.com/office/drawing/2014/main" id="{8DA0D497-8E8F-426A-8172-894BE03F70F6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aphic 78">
              <a:extLst>
                <a:ext uri="{FF2B5EF4-FFF2-40B4-BE49-F238E27FC236}">
                  <a16:creationId xmlns:a16="http://schemas.microsoft.com/office/drawing/2014/main" id="{8C0459EF-3B70-4083-8845-3A9AF847E805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9" name="Graphic 78">
                <a:extLst>
                  <a:ext uri="{FF2B5EF4-FFF2-40B4-BE49-F238E27FC236}">
                    <a16:creationId xmlns:a16="http://schemas.microsoft.com/office/drawing/2014/main" id="{53BF2B58-70F8-4288-85AB-CBDA723CDFCC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569E551-A5A0-4A8F-B999-3A6D104814A2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0FB69EB5-D9AC-46E7-934E-32999C39B2E6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6EABC49A-B4ED-44E4-ADB7-E432734A7C9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36795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99BD-4B4F-4460-B452-0E8146ACCF8F}" type="datetime1">
              <a:rPr lang="en-US" smtClean="0"/>
              <a:t>4/12/23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C90-C2CA-44DD-8EF8-20BDD672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4315386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15FB-D5F4-4CAD-AE70-3644E81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420086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74DA3-3BAC-4045-825F-B3C27B89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4315386" cy="24399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A0D65-0423-4E45-947A-E08C8569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D34C-1867-42A9-AC54-D15ADD8A65E7}" type="datetime1">
              <a:rPr lang="en-US" smtClean="0"/>
              <a:t>4/12/23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6FBD0-E49F-4DE6-9264-CEDB9B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B246-A768-4B2D-96C6-9F417852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839DB371-B90D-44CB-A4AF-C7BDBFD0A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0C845011-2FC2-40F7-B0C6-49CBBA72B9C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2BC78B8-5139-436F-AD47-3CC03903FDD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F9DC17BA-1278-45C9-B1BF-B9F1518E1F29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9637B9F-CC26-4669-81F0-A942B4F72D61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2BB8F115-0030-47B4-BAF4-C15D1EA27B11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662F9949-4F1A-4708-824B-E876E9BEDA1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36485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B0C8-915E-4BF2-976E-B8D7EDC5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3932237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714E6-8E50-4B50-A2E0-F9D20155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4200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67A6C-5CA5-4EF0-B1C4-ED85FF2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3932237" cy="24399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76474-31D4-4567-B4EC-B6AF2448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33E9-A654-4C17-8C3C-DDCAC83D6EBF}" type="datetime1">
              <a:rPr lang="en-US" smtClean="0"/>
              <a:t>4/12/23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2DE0-33F5-4372-8EB5-F5746D3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C2EF-849D-4B2C-8ED6-D265536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7627CBC2-9DC2-4EE8-A2D5-849E30F22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9FB4AEFC-63AB-4831-8EC1-E8145604D8D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11E1337-D5DA-408D-91F3-A6A35FCDD0B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1E473FA4-FD80-4D04-AAC5-63B9A4D80778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FCB457B9-48DE-4921-8C3F-996598075B1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53C9DB95-9A61-4553-8D82-D2BE26FCBC6E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0EAE371F-24C9-4738-834F-FAF5A5C9ACE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77278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35959F4-53DA-47FF-BC24-1E5B75C69876}"/>
              </a:ext>
            </a:extLst>
          </p:cNvPr>
          <p:cNvSpPr/>
          <p:nvPr/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7CF83E8-F6F0-41E3-B580-7412A04DDFB5}"/>
              </a:ext>
            </a:extLst>
          </p:cNvPr>
          <p:cNvGrpSpPr/>
          <p:nvPr/>
        </p:nvGrpSpPr>
        <p:grpSpPr>
          <a:xfrm>
            <a:off x="10776050" y="5204030"/>
            <a:ext cx="886141" cy="802497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</a:extLst>
            </p:cNvPr>
            <p:cNvSpPr/>
            <p:nvPr/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</a:extLst>
            </p:cNvPr>
            <p:cNvSpPr/>
            <p:nvPr/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</a:extLst>
            </p:cNvPr>
            <p:cNvSpPr/>
            <p:nvPr/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4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</a:extLst>
            </p:cNvPr>
            <p:cNvSpPr/>
            <p:nvPr/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</a:extLst>
            </p:cNvPr>
            <p:cNvSpPr/>
            <p:nvPr/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</a:extLst>
            </p:cNvPr>
            <p:cNvSpPr/>
            <p:nvPr/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</a:extLst>
            </p:cNvPr>
            <p:cNvSpPr/>
            <p:nvPr/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9226104-0061-4319-8237-9C001BF85D49}"/>
              </a:ext>
            </a:extLst>
          </p:cNvPr>
          <p:cNvSpPr/>
          <p:nvPr/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8318D-FE3E-41D7-9A8C-2065A2C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8"/>
            <a:ext cx="1007755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06718-79E7-4159-A003-F86FE7B3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717" y="2521885"/>
            <a:ext cx="10077557" cy="3549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F99FF-FFE2-431D-A0C8-A46C21712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5718" y="13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769D389-4C4C-4FD7-9E6B-9F44477F0EB8}" type="datetime1">
              <a:rPr lang="en-US" smtClean="0"/>
              <a:t>4/12/23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547E-668D-4191-847C-7424F7549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5718" y="6356350"/>
            <a:ext cx="345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6E6E-8527-4F63-A0C7-84CD44A2B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5367" y="6356350"/>
            <a:ext cx="5298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33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policyadvocacy.org/sites/icpa/files/downloads/icpa_policy_briefs_essential_guide.pdf" TargetMode="External"/><Relationship Id="rId2" Type="http://schemas.openxmlformats.org/officeDocument/2006/relationships/hyperlink" Target="https://econ372s23.classes.ianmccarthyecon.com/assignment/project/#final-policy-brie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ebeccakreitzer.com/wp-content/uploads/2020/05/Clapacs_Race-and-Homeownership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5D0B0D3-D735-4619-AA45-B57B791E1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DC400B19-3020-E7E2-C3CB-8C25EEC398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l="2303" r="8831"/>
          <a:stretch/>
        </p:blipFill>
        <p:spPr>
          <a:xfrm>
            <a:off x="3068" y="-1"/>
            <a:ext cx="1218893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A4E5CA-0F43-054C-C89A-E80336E4FE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9238" y="1145080"/>
            <a:ext cx="9090476" cy="2179601"/>
          </a:xfrm>
        </p:spPr>
        <p:txBody>
          <a:bodyPr anchor="b"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POLICY BRIEF NEXT STEPS: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55F14F-4489-9EF4-C2FB-146608402D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99029" y="3774105"/>
            <a:ext cx="6190895" cy="1633040"/>
          </a:xfrm>
        </p:spPr>
        <p:txBody>
          <a:bodyPr anchor="t"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Presented by Rachel </a:t>
            </a:r>
            <a:r>
              <a:rPr lang="en-US" dirty="0" err="1">
                <a:solidFill>
                  <a:srgbClr val="FFFFFF"/>
                </a:solidFill>
              </a:rPr>
              <a:t>Clohan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5A2CBEC-4F23-437D-9D03-9968C9B79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094120" y="-1094120"/>
            <a:ext cx="1085312" cy="3273554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aphic 78">
            <a:extLst>
              <a:ext uri="{FF2B5EF4-FFF2-40B4-BE49-F238E27FC236}">
                <a16:creationId xmlns:a16="http://schemas.microsoft.com/office/drawing/2014/main" id="{DBBA0A0D-8F6A-400A-9E49-8C008E2C7D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08356" y="3533292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14" name="Graphic 78">
              <a:extLst>
                <a:ext uri="{FF2B5EF4-FFF2-40B4-BE49-F238E27FC236}">
                  <a16:creationId xmlns:a16="http://schemas.microsoft.com/office/drawing/2014/main" id="{A5DD701E-4BC9-48E3-AF4F-013B52D63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aphic 78">
              <a:extLst>
                <a:ext uri="{FF2B5EF4-FFF2-40B4-BE49-F238E27FC236}">
                  <a16:creationId xmlns:a16="http://schemas.microsoft.com/office/drawing/2014/main" id="{FB658B62-664D-4B3B-BBDA-235666290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6" name="Graphic 78">
                <a:extLst>
                  <a:ext uri="{FF2B5EF4-FFF2-40B4-BE49-F238E27FC236}">
                    <a16:creationId xmlns:a16="http://schemas.microsoft.com/office/drawing/2014/main" id="{B11F9D25-67B1-4BDB-A290-97B93A19DF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Graphic 78">
                <a:extLst>
                  <a:ext uri="{FF2B5EF4-FFF2-40B4-BE49-F238E27FC236}">
                    <a16:creationId xmlns:a16="http://schemas.microsoft.com/office/drawing/2014/main" id="{B9D5C40A-1B1B-4C25-9707-E8F1CF6EEC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Graphic 78">
                <a:extLst>
                  <a:ext uri="{FF2B5EF4-FFF2-40B4-BE49-F238E27FC236}">
                    <a16:creationId xmlns:a16="http://schemas.microsoft.com/office/drawing/2014/main" id="{2DD0C1D6-FF64-45AB-8775-83AB3C470B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Graphic 78">
                <a:extLst>
                  <a:ext uri="{FF2B5EF4-FFF2-40B4-BE49-F238E27FC236}">
                    <a16:creationId xmlns:a16="http://schemas.microsoft.com/office/drawing/2014/main" id="{15AFBB84-8485-4329-89FC-04663D985B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6264A856-A4F6-4068-9AC3-7B38A00DA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2983E8C-44FB-463B-B6B0-B53E96ACCD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76050" y="5204025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6AD7FCC-3422-42C3-A2AD-69ADFEA6E3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4ECA670-C540-4DCE-8F03-EC843D518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ECB6083-DDE0-460C-987E-E64587630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7" name="Graphic 12">
              <a:extLst>
                <a:ext uri="{FF2B5EF4-FFF2-40B4-BE49-F238E27FC236}">
                  <a16:creationId xmlns:a16="http://schemas.microsoft.com/office/drawing/2014/main" id="{378004C4-6786-473C-BB2A-AAA6EF1151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Graphic 15">
              <a:extLst>
                <a:ext uri="{FF2B5EF4-FFF2-40B4-BE49-F238E27FC236}">
                  <a16:creationId xmlns:a16="http://schemas.microsoft.com/office/drawing/2014/main" id="{455376B6-DAB5-4A34-A8BE-15DE02CAF5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Graphic 15">
              <a:extLst>
                <a:ext uri="{FF2B5EF4-FFF2-40B4-BE49-F238E27FC236}">
                  <a16:creationId xmlns:a16="http://schemas.microsoft.com/office/drawing/2014/main" id="{EC2A85A1-668E-48DF-A484-FADE64BE61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D16C5EE-54EB-4800-8860-E622EEDE84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39453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7883D-ED34-92CF-D106-5DD2D2896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895927"/>
            <a:ext cx="10077557" cy="1325563"/>
          </a:xfrm>
        </p:spPr>
        <p:txBody>
          <a:bodyPr/>
          <a:lstStyle/>
          <a:p>
            <a:r>
              <a:rPr lang="en-US" dirty="0"/>
              <a:t>Main issues from factsheets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CB356-8EEE-3FCB-D3FB-A08D8FA27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17" y="2413028"/>
            <a:ext cx="10730112" cy="3549045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Outlining a problem with no clear solutions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Providing a solution without identifying a problem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Not connecting the problem and the solution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Lacking economic analysis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Normative statements as motivation or stating assumptions without citation or reasoning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36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1116ECA-705E-519A-A69F-56C469404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1" y="71861"/>
            <a:ext cx="4368219" cy="1325563"/>
          </a:xfrm>
        </p:spPr>
        <p:txBody>
          <a:bodyPr/>
          <a:lstStyle/>
          <a:p>
            <a:r>
              <a:rPr lang="en-US" dirty="0"/>
              <a:t>Economic analysis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8F75112-69B5-2166-F60F-AF3AA17D7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1" y="1397424"/>
            <a:ext cx="4845387" cy="780439"/>
          </a:xfrm>
        </p:spPr>
        <p:txBody>
          <a:bodyPr>
            <a:normAutofit/>
          </a:bodyPr>
          <a:lstStyle/>
          <a:p>
            <a:r>
              <a:rPr lang="en-US" sz="2400" dirty="0"/>
              <a:t>Economics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4883396-3866-9BF8-772E-7784D29785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0350" y="2390548"/>
            <a:ext cx="4845387" cy="3070028"/>
          </a:xfrm>
        </p:spPr>
        <p:txBody>
          <a:bodyPr>
            <a:normAutofit/>
          </a:bodyPr>
          <a:lstStyle/>
          <a:p>
            <a:r>
              <a:rPr lang="en-US" dirty="0"/>
              <a:t>“This may reduce the supply of physicians because of increased costs”</a:t>
            </a:r>
          </a:p>
          <a:p>
            <a:r>
              <a:rPr lang="en-US" dirty="0"/>
              <a:t>“This has potential for adverse selection, moral hazards, or tragedy of the commons because ___”</a:t>
            </a:r>
          </a:p>
          <a:p>
            <a:r>
              <a:rPr lang="en-US" dirty="0"/>
              <a:t>“It may not be effective because it incentivizes physicians to misreport conditions in order to avoid the regulations”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785F52D-502B-C6C2-E12F-1D83BDAA22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390591"/>
            <a:ext cx="4869249" cy="780439"/>
          </a:xfrm>
        </p:spPr>
        <p:txBody>
          <a:bodyPr>
            <a:normAutofit/>
          </a:bodyPr>
          <a:lstStyle/>
          <a:p>
            <a:r>
              <a:rPr lang="en-US" sz="2400" dirty="0"/>
              <a:t>Not economics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82BD5F5-043F-6FC6-9E5B-003F14FC63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5999" y="2390548"/>
            <a:ext cx="4869249" cy="1838679"/>
          </a:xfrm>
        </p:spPr>
        <p:txBody>
          <a:bodyPr>
            <a:normAutofit/>
          </a:bodyPr>
          <a:lstStyle/>
          <a:p>
            <a:r>
              <a:rPr lang="en-US" dirty="0"/>
              <a:t>“Physicians/policy makers/lobbyists won’t like it </a:t>
            </a:r>
            <a:r>
              <a:rPr lang="en-US" dirty="0">
                <a:sym typeface="Wingdings" pitchFamily="2" charset="2"/>
              </a:rPr>
              <a:t>”</a:t>
            </a:r>
          </a:p>
          <a:p>
            <a:r>
              <a:rPr lang="en-US" dirty="0"/>
              <a:t>“It might increase costs” </a:t>
            </a:r>
          </a:p>
          <a:p>
            <a:r>
              <a:rPr lang="en-US" dirty="0"/>
              <a:t>“More people will be insured”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850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00562-FCB4-1423-78BF-2A909CF14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a good policy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89AFB-5CD1-3FDF-577F-5CA81EA53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17" y="3178629"/>
            <a:ext cx="4492597" cy="289230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Aims to fix one specific problem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Is unambiguous and clear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“States should expand Medicaid to cover anyone living within 175% of the federal poverty line”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2642C3-BC4F-C6DE-3172-A2A75EEFE01F}"/>
              </a:ext>
            </a:extLst>
          </p:cNvPr>
          <p:cNvSpPr txBox="1"/>
          <p:nvPr/>
        </p:nvSpPr>
        <p:spPr>
          <a:xfrm>
            <a:off x="609600" y="2500416"/>
            <a:ext cx="4310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Specific Policy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FF8914-1A66-EEF1-517F-E2E7FA17DDAD}"/>
              </a:ext>
            </a:extLst>
          </p:cNvPr>
          <p:cNvSpPr txBox="1"/>
          <p:nvPr/>
        </p:nvSpPr>
        <p:spPr>
          <a:xfrm>
            <a:off x="6096000" y="2500416"/>
            <a:ext cx="4321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Broad Goal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09EF958-7C1C-E027-6D1E-276928DB45A3}"/>
              </a:ext>
            </a:extLst>
          </p:cNvPr>
          <p:cNvSpPr txBox="1">
            <a:spLocks/>
          </p:cNvSpPr>
          <p:nvPr/>
        </p:nvSpPr>
        <p:spPr>
          <a:xfrm>
            <a:off x="6010515" y="3178629"/>
            <a:ext cx="4492597" cy="2892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Aims to fix a general problem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Could have multiple solutions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“States should help more people buy insurance”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268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791F2-CEE4-E58C-7BE8-1F7915EC1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from y’all: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D08DB-3526-C541-B6EC-34C2E1D1C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Should we incorporate information from the factsheet into the final brief?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Is the bibliography included in the page limit/ format/in-text citations?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Graphs? 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dirty="0"/>
              <a:t>What kind?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dirty="0"/>
              <a:t>Made yourself or from a source?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dirty="0"/>
              <a:t>Focus on graphs vs statistical method?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Grading/expectations?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Resources?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295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43E18-E00D-B3A9-ECDE-D5D766F1A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444" y="471870"/>
            <a:ext cx="10784541" cy="1325563"/>
          </a:xfrm>
        </p:spPr>
        <p:txBody>
          <a:bodyPr/>
          <a:lstStyle/>
          <a:p>
            <a:r>
              <a:rPr lang="en-US" dirty="0"/>
              <a:t>What is the best way to present information?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50C290D-DE88-391F-84D1-6A5965D092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2680939"/>
              </p:ext>
            </p:extLst>
          </p:nvPr>
        </p:nvGraphicFramePr>
        <p:xfrm>
          <a:off x="235404" y="2711753"/>
          <a:ext cx="3693886" cy="3210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103FE00-0F59-59FE-0A01-05D78F0CAC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3133670"/>
              </p:ext>
            </p:extLst>
          </p:nvPr>
        </p:nvGraphicFramePr>
        <p:xfrm>
          <a:off x="4124551" y="2988734"/>
          <a:ext cx="3572329" cy="2883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30B691A-91FD-AAAB-026F-DC72DC41C1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3553043"/>
              </p:ext>
            </p:extLst>
          </p:nvPr>
        </p:nvGraphicFramePr>
        <p:xfrm>
          <a:off x="8033657" y="2814563"/>
          <a:ext cx="3008085" cy="30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61165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950A7-8388-64B6-331B-6F2756FB2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460496"/>
            <a:ext cx="10653912" cy="1325563"/>
          </a:xfrm>
        </p:spPr>
        <p:txBody>
          <a:bodyPr/>
          <a:lstStyle/>
          <a:p>
            <a:r>
              <a:rPr lang="en-US" dirty="0"/>
              <a:t>What is the best way to present information?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5A0EC56-02FB-9392-D577-D679813CF3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4464697"/>
              </p:ext>
            </p:extLst>
          </p:nvPr>
        </p:nvGraphicFramePr>
        <p:xfrm>
          <a:off x="1057276" y="2872740"/>
          <a:ext cx="10077448" cy="11125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519362">
                  <a:extLst>
                    <a:ext uri="{9D8B030D-6E8A-4147-A177-3AD203B41FA5}">
                      <a16:colId xmlns:a16="http://schemas.microsoft.com/office/drawing/2014/main" val="2661334535"/>
                    </a:ext>
                  </a:extLst>
                </a:gridCol>
                <a:gridCol w="2519362">
                  <a:extLst>
                    <a:ext uri="{9D8B030D-6E8A-4147-A177-3AD203B41FA5}">
                      <a16:colId xmlns:a16="http://schemas.microsoft.com/office/drawing/2014/main" val="354241910"/>
                    </a:ext>
                  </a:extLst>
                </a:gridCol>
                <a:gridCol w="2519362">
                  <a:extLst>
                    <a:ext uri="{9D8B030D-6E8A-4147-A177-3AD203B41FA5}">
                      <a16:colId xmlns:a16="http://schemas.microsoft.com/office/drawing/2014/main" val="3822294188"/>
                    </a:ext>
                  </a:extLst>
                </a:gridCol>
                <a:gridCol w="2519362">
                  <a:extLst>
                    <a:ext uri="{9D8B030D-6E8A-4147-A177-3AD203B41FA5}">
                      <a16:colId xmlns:a16="http://schemas.microsoft.com/office/drawing/2014/main" val="1684088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Nurses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Doctors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Staff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488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Emory Hospital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2233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UAB Hospital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583396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B50CD52-D979-DAC7-3A22-964060D222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414597"/>
              </p:ext>
            </p:extLst>
          </p:nvPr>
        </p:nvGraphicFramePr>
        <p:xfrm>
          <a:off x="3313898" y="4246638"/>
          <a:ext cx="5564204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82102">
                  <a:extLst>
                    <a:ext uri="{9D8B030D-6E8A-4147-A177-3AD203B41FA5}">
                      <a16:colId xmlns:a16="http://schemas.microsoft.com/office/drawing/2014/main" val="1521446940"/>
                    </a:ext>
                  </a:extLst>
                </a:gridCol>
                <a:gridCol w="2782102">
                  <a:extLst>
                    <a:ext uri="{9D8B030D-6E8A-4147-A177-3AD203B41FA5}">
                      <a16:colId xmlns:a16="http://schemas.microsoft.com/office/drawing/2014/main" val="15917539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Potential “policy”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Grade Improvement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0027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Creating study guide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309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Re-writing notes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076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Practicing problems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063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Studying with classmates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293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9760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CEA2E-2DFF-D5F4-DF73-4492B6A83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criteria/resources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C5853-4381-4B34-B7F3-C02EDF4CE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16" y="2641628"/>
            <a:ext cx="11502997" cy="354904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Please read the </a:t>
            </a:r>
            <a:r>
              <a:rPr lang="en-US" dirty="0">
                <a:hlinkClick r:id="rId2"/>
              </a:rPr>
              <a:t>rubric</a:t>
            </a:r>
            <a:r>
              <a:rPr lang="en-US" dirty="0"/>
              <a:t>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Examples </a:t>
            </a:r>
            <a:r>
              <a:rPr lang="en-US" dirty="0">
                <a:hlinkClick r:id="rId3"/>
              </a:rPr>
              <a:t>1</a:t>
            </a:r>
            <a:r>
              <a:rPr lang="en-US" dirty="0"/>
              <a:t> and </a:t>
            </a:r>
            <a:r>
              <a:rPr lang="en-US" dirty="0">
                <a:hlinkClick r:id="rId4"/>
              </a:rPr>
              <a:t>2</a:t>
            </a:r>
            <a:r>
              <a:rPr lang="en-US" dirty="0"/>
              <a:t> — even these aren’t perfect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Canva, PowerPoint/Google Slides, Word/Google Docs, Adobe Illustrator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final product should include information from the factsheet/annotated bibliography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499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6D0D2DA-0C9D-775B-EC56-89CB6FD68656}"/>
              </a:ext>
            </a:extLst>
          </p:cNvPr>
          <p:cNvSpPr txBox="1"/>
          <p:nvPr/>
        </p:nvSpPr>
        <p:spPr>
          <a:xfrm>
            <a:off x="217715" y="315685"/>
            <a:ext cx="50836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This is the introduction</a:t>
            </a:r>
          </a:p>
          <a:p>
            <a:r>
              <a:rPr lang="en-US" dirty="0"/>
              <a:t>This is a surprising/not commonly known statistic about the topic (citation 1).</a:t>
            </a:r>
          </a:p>
          <a:p>
            <a:r>
              <a:rPr lang="en-US" dirty="0"/>
              <a:t>This is why we care about this topic (economic theory, cost, magnitude, externalities,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This is how the problem has changed/evolved that makes it important to address now (citation 2).</a:t>
            </a:r>
          </a:p>
          <a:p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1F57126-966F-72D8-14FD-18F524D283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4887103"/>
              </p:ext>
            </p:extLst>
          </p:nvPr>
        </p:nvGraphicFramePr>
        <p:xfrm>
          <a:off x="0" y="2721430"/>
          <a:ext cx="3374118" cy="2960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A0D5111-3A50-F93F-FB75-5F78465BDED9}"/>
              </a:ext>
            </a:extLst>
          </p:cNvPr>
          <p:cNvSpPr txBox="1"/>
          <p:nvPr/>
        </p:nvSpPr>
        <p:spPr>
          <a:xfrm>
            <a:off x="0" y="5943600"/>
            <a:ext cx="6096000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References</a:t>
            </a:r>
          </a:p>
          <a:p>
            <a:r>
              <a:rPr lang="en-US" dirty="0"/>
              <a:t>Citation 1</a:t>
            </a:r>
          </a:p>
          <a:p>
            <a:r>
              <a:rPr lang="en-US" dirty="0"/>
              <a:t>Citation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C52220-67A9-1648-41EC-E8F393315EFE}"/>
              </a:ext>
            </a:extLst>
          </p:cNvPr>
          <p:cNvSpPr txBox="1"/>
          <p:nvPr/>
        </p:nvSpPr>
        <p:spPr>
          <a:xfrm>
            <a:off x="6096000" y="5943600"/>
            <a:ext cx="6096000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Citation 3</a:t>
            </a:r>
          </a:p>
          <a:p>
            <a:r>
              <a:rPr lang="en-US" dirty="0"/>
              <a:t>Citation 4</a:t>
            </a:r>
          </a:p>
          <a:p>
            <a:r>
              <a:rPr lang="en-US" dirty="0"/>
              <a:t>Citation 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6CA7D1-0430-DB40-5247-EFE4A5A2DE12}"/>
              </a:ext>
            </a:extLst>
          </p:cNvPr>
          <p:cNvSpPr txBox="1"/>
          <p:nvPr/>
        </p:nvSpPr>
        <p:spPr>
          <a:xfrm>
            <a:off x="3374118" y="2140902"/>
            <a:ext cx="51711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This is the main content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These are bullet points providing background information and outlining the problem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This is evidence found by a credible source (citation 3)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This explains the graph to the left which is additional information from citation 3.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This is the framing of how we could view that evidence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This is an explanation of the table above (citation 4)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This is the conclusion</a:t>
            </a:r>
          </a:p>
          <a:p>
            <a:endParaRPr lang="en-US" dirty="0"/>
          </a:p>
          <a:p>
            <a:endParaRPr lang="en-US" dirty="0"/>
          </a:p>
          <a:p>
            <a:pPr algn="ctr"/>
            <a:endParaRPr lang="en-US" b="1" dirty="0"/>
          </a:p>
        </p:txBody>
      </p:sp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955FB749-715B-9DEC-6B6C-EFD73F87CF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5411500"/>
              </p:ext>
            </p:extLst>
          </p:nvPr>
        </p:nvGraphicFramePr>
        <p:xfrm>
          <a:off x="5301343" y="186673"/>
          <a:ext cx="6770916" cy="11125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035629">
                  <a:extLst>
                    <a:ext uri="{9D8B030D-6E8A-4147-A177-3AD203B41FA5}">
                      <a16:colId xmlns:a16="http://schemas.microsoft.com/office/drawing/2014/main" val="2661334535"/>
                    </a:ext>
                  </a:extLst>
                </a:gridCol>
                <a:gridCol w="1349829">
                  <a:extLst>
                    <a:ext uri="{9D8B030D-6E8A-4147-A177-3AD203B41FA5}">
                      <a16:colId xmlns:a16="http://schemas.microsoft.com/office/drawing/2014/main" val="354241910"/>
                    </a:ext>
                  </a:extLst>
                </a:gridCol>
                <a:gridCol w="1692729">
                  <a:extLst>
                    <a:ext uri="{9D8B030D-6E8A-4147-A177-3AD203B41FA5}">
                      <a16:colId xmlns:a16="http://schemas.microsoft.com/office/drawing/2014/main" val="3822294188"/>
                    </a:ext>
                  </a:extLst>
                </a:gridCol>
                <a:gridCol w="1692729">
                  <a:extLst>
                    <a:ext uri="{9D8B030D-6E8A-4147-A177-3AD203B41FA5}">
                      <a16:colId xmlns:a16="http://schemas.microsoft.com/office/drawing/2014/main" val="1684088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Nurses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Doctors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Staff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488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Emory Hospital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2233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UAB Hospital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583396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F6176EDD-9DAD-2D48-3506-0A12B143D30B}"/>
              </a:ext>
            </a:extLst>
          </p:cNvPr>
          <p:cNvSpPr txBox="1"/>
          <p:nvPr/>
        </p:nvSpPr>
        <p:spPr>
          <a:xfrm>
            <a:off x="8479972" y="1447800"/>
            <a:ext cx="364671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This is my policy solution</a:t>
            </a:r>
            <a:endParaRPr lang="en-US" dirty="0"/>
          </a:p>
          <a:p>
            <a:r>
              <a:rPr lang="en-US" dirty="0"/>
              <a:t>This is the outline of the specific policy I am recommending</a:t>
            </a:r>
          </a:p>
          <a:p>
            <a:r>
              <a:rPr lang="en-US" dirty="0"/>
              <a:t>This is evidence supporting the policy (citation 5)</a:t>
            </a:r>
          </a:p>
          <a:p>
            <a:r>
              <a:rPr lang="en-US" dirty="0"/>
              <a:t>This is a brief discussion of constraints, counterarguments, and barriers </a:t>
            </a:r>
          </a:p>
          <a:p>
            <a:r>
              <a:rPr lang="en-US" dirty="0"/>
              <a:t>This is research as to why those might not hold in these circumstances (citation 2)</a:t>
            </a:r>
          </a:p>
        </p:txBody>
      </p:sp>
      <p:pic>
        <p:nvPicPr>
          <p:cNvPr id="14" name="Graphic 13" descr="Inpatient with solid fill">
            <a:extLst>
              <a:ext uri="{FF2B5EF4-FFF2-40B4-BE49-F238E27FC236}">
                <a16:creationId xmlns:a16="http://schemas.microsoft.com/office/drawing/2014/main" id="{6A593D90-2105-96E9-B5A4-5EC1F772A1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806542" y="4606775"/>
            <a:ext cx="1317171" cy="1317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90096"/>
      </p:ext>
    </p:extLst>
  </p:cSld>
  <p:clrMapOvr>
    <a:masterClrMapping/>
  </p:clrMapOvr>
</p:sld>
</file>

<file path=ppt/theme/theme1.xml><?xml version="1.0" encoding="utf-8"?>
<a:theme xmlns:a="http://schemas.openxmlformats.org/drawingml/2006/main" name="RocaVTI">
  <a:themeElements>
    <a:clrScheme name="AnalogousFromLightSeed_2SEEDS">
      <a:dk1>
        <a:srgbClr val="000000"/>
      </a:dk1>
      <a:lt1>
        <a:srgbClr val="FFFFFF"/>
      </a:lt1>
      <a:dk2>
        <a:srgbClr val="22363C"/>
      </a:dk2>
      <a:lt2>
        <a:srgbClr val="E2E6E8"/>
      </a:lt2>
      <a:accent1>
        <a:srgbClr val="C18C78"/>
      </a:accent1>
      <a:accent2>
        <a:srgbClr val="CC9099"/>
      </a:accent2>
      <a:accent3>
        <a:srgbClr val="B19F77"/>
      </a:accent3>
      <a:accent4>
        <a:srgbClr val="6DAFA2"/>
      </a:accent4>
      <a:accent5>
        <a:srgbClr val="70ACBC"/>
      </a:accent5>
      <a:accent6>
        <a:srgbClr val="7893C1"/>
      </a:accent6>
      <a:hlink>
        <a:srgbClr val="5E8A9B"/>
      </a:hlink>
      <a:folHlink>
        <a:srgbClr val="7F7F7F"/>
      </a:folHlink>
    </a:clrScheme>
    <a:fontScheme name="Custom 36">
      <a:majorFont>
        <a:latin typeface="Georgia Pro Semibold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ocaVTI" id="{D79FE1D1-0489-4A69-8531-D0B8CDC31CBE}" vid="{CEBA7FE6-C04B-474E-964F-B022887AD1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6686</TotalTime>
  <Words>563</Words>
  <Application>Microsoft Macintosh PowerPoint</Application>
  <PresentationFormat>Widescreen</PresentationFormat>
  <Paragraphs>109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Avenir Next LT Pro</vt:lpstr>
      <vt:lpstr>Avenir Next LT Pro Light</vt:lpstr>
      <vt:lpstr>Georgia Pro Semibold</vt:lpstr>
      <vt:lpstr>RocaVTI</vt:lpstr>
      <vt:lpstr>POLICY BRIEF NEXT STEPS:</vt:lpstr>
      <vt:lpstr>Main issues from factsheets</vt:lpstr>
      <vt:lpstr>Economic analysis</vt:lpstr>
      <vt:lpstr>What does a good policy look like?</vt:lpstr>
      <vt:lpstr>Questions from y’all:</vt:lpstr>
      <vt:lpstr>What is the best way to present information?</vt:lpstr>
      <vt:lpstr>What is the best way to present information?</vt:lpstr>
      <vt:lpstr>Grading criteria/resources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BRIEF NEXT STEPS:</dc:title>
  <dc:creator>Rachel Clohan</dc:creator>
  <cp:lastModifiedBy>Rachel Clohan</cp:lastModifiedBy>
  <cp:revision>9</cp:revision>
  <dcterms:created xsi:type="dcterms:W3CDTF">2023-04-12T23:25:24Z</dcterms:created>
  <dcterms:modified xsi:type="dcterms:W3CDTF">2023-04-17T14:52:11Z</dcterms:modified>
</cp:coreProperties>
</file>